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EF754-A4D1-1342-B6B3-42855061D264}">
          <p14:sldIdLst>
            <p14:sldId id="256"/>
            <p14:sldId id="257"/>
            <p14:sldId id="268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61660" autoAdjust="0"/>
    <p:restoredTop sz="94660"/>
  </p:normalViewPr>
  <p:slideViewPr>
    <p:cSldViewPr snapToGrid="0">
      <p:cViewPr>
        <p:scale>
          <a:sx n="50" d="100"/>
          <a:sy n="50" d="100"/>
        </p:scale>
        <p:origin x="-192" y="-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77223"/>
            <a:ext cx="12192000" cy="975435"/>
          </a:xfrm>
        </p:spPr>
        <p:txBody>
          <a:bodyPr>
            <a:normAutofit fontScale="90000"/>
          </a:bodyPr>
          <a:lstStyle/>
          <a:p>
            <a:r>
              <a:rPr lang="uk-UA" cap="all" dirty="0"/>
              <a:t>Основи фармацевтичної хімії</a:t>
            </a:r>
            <a:endParaRPr lang="x-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7193"/>
            <a:ext cx="9144000" cy="1828739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Вибіркова навчальна дисципліна</a:t>
            </a:r>
            <a:endParaRPr lang="x-none" dirty="0"/>
          </a:p>
          <a:p>
            <a:r>
              <a:rPr lang="uk-UA" dirty="0"/>
              <a:t>Освітня програма “Середня освіта (хімія)”</a:t>
            </a:r>
            <a:endParaRPr lang="x-none" dirty="0"/>
          </a:p>
          <a:p>
            <a:r>
              <a:rPr lang="uk-UA" dirty="0"/>
              <a:t>Перший (бакалаврський) рівень вищої освіти</a:t>
            </a:r>
            <a:endParaRPr lang="x-none" dirty="0"/>
          </a:p>
          <a:p>
            <a:r>
              <a:rPr lang="uk-UA" dirty="0"/>
              <a:t>Спеціальність 014.06 Середня освіта (хімія)</a:t>
            </a:r>
            <a:endParaRPr lang="x-none" dirty="0"/>
          </a:p>
          <a:p>
            <a:r>
              <a:rPr lang="uk-UA" dirty="0"/>
              <a:t>Семестр викладання 7, 8</a:t>
            </a:r>
            <a:endParaRPr lang="x-none" dirty="0"/>
          </a:p>
          <a:p>
            <a:r>
              <a:rPr lang="uk-UA" dirty="0"/>
              <a:t>Група 441</a:t>
            </a:r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49EF29D-87EC-2E49-A3B0-FA12380BB13B}"/>
              </a:ext>
            </a:extLst>
          </p:cNvPr>
          <p:cNvSpPr/>
          <p:nvPr/>
        </p:nvSpPr>
        <p:spPr>
          <a:xfrm>
            <a:off x="2493818" y="721460"/>
            <a:ext cx="6096000" cy="128426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x-non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092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C1261A1E-D92C-4B41-BF45-454A1F4AAAB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80665" y="2932747"/>
            <a:ext cx="9872858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8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Методи дослідження лікарських препаратів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5" name="Line 104">
            <a:extLst>
              <a:ext uri="{FF2B5EF4-FFF2-40B4-BE49-F238E27FC236}">
                <a16:creationId xmlns:a16="http://schemas.microsoft.com/office/drawing/2014/main" xmlns="" id="{CBB3987C-B146-B045-B8B2-6F688D55922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187217" y="1961322"/>
            <a:ext cx="0" cy="97079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6" name="AutoShape 105">
            <a:extLst>
              <a:ext uri="{FF2B5EF4-FFF2-40B4-BE49-F238E27FC236}">
                <a16:creationId xmlns:a16="http://schemas.microsoft.com/office/drawing/2014/main" xmlns="" id="{59FE7416-3575-804A-A498-E98B8CF085D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331721" y="1095002"/>
            <a:ext cx="2558096" cy="86632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Фізичні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106">
            <a:extLst>
              <a:ext uri="{FF2B5EF4-FFF2-40B4-BE49-F238E27FC236}">
                <a16:creationId xmlns:a16="http://schemas.microsoft.com/office/drawing/2014/main" xmlns="" id="{6AA16387-0C42-D740-940F-4E5FC4D6447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747247" y="1095002"/>
            <a:ext cx="2625353" cy="86632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Хімічні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107">
            <a:extLst>
              <a:ext uri="{FF2B5EF4-FFF2-40B4-BE49-F238E27FC236}">
                <a16:creationId xmlns:a16="http://schemas.microsoft.com/office/drawing/2014/main" xmlns="" id="{E1E79C53-2522-E644-9E54-2B3DE2BD9A6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373937" y="1961322"/>
            <a:ext cx="0" cy="97079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9" name="AutoShape 108">
            <a:extLst>
              <a:ext uri="{FF2B5EF4-FFF2-40B4-BE49-F238E27FC236}">
                <a16:creationId xmlns:a16="http://schemas.microsoft.com/office/drawing/2014/main" xmlns="" id="{B469E0B0-2830-B340-B9C0-C0BA1E3F04B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377440" y="4896678"/>
            <a:ext cx="2512377" cy="86632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Фізико-хімічні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0" name="Line 109">
            <a:extLst>
              <a:ext uri="{FF2B5EF4-FFF2-40B4-BE49-F238E27FC236}">
                <a16:creationId xmlns:a16="http://schemas.microsoft.com/office/drawing/2014/main" xmlns="" id="{0101B06E-69A5-4B4F-B39D-C81CFCDA178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174200" y="3918902"/>
            <a:ext cx="0" cy="97142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1" name="AutoShape 110">
            <a:extLst>
              <a:ext uri="{FF2B5EF4-FFF2-40B4-BE49-F238E27FC236}">
                <a16:creationId xmlns:a16="http://schemas.microsoft.com/office/drawing/2014/main" xmlns="" id="{59DB3513-3487-954A-AB98-6919F62F2EC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747247" y="4890327"/>
            <a:ext cx="2594873" cy="86632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Біологічні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Line 111">
            <a:extLst>
              <a:ext uri="{FF2B5EF4-FFF2-40B4-BE49-F238E27FC236}">
                <a16:creationId xmlns:a16="http://schemas.microsoft.com/office/drawing/2014/main" xmlns="" id="{C0B36E90-ABD1-A241-A977-76A572E2FCA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68732" y="3918902"/>
            <a:ext cx="0" cy="97142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315505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47310F38-0C60-EF4B-A1D0-AA9F63EF8CC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90950" y="2852420"/>
            <a:ext cx="4561840" cy="8991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8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Сучасні вимоги до лікарських засобів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AutoShape 133">
            <a:extLst>
              <a:ext uri="{FF2B5EF4-FFF2-40B4-BE49-F238E27FC236}">
                <a16:creationId xmlns:a16="http://schemas.microsoft.com/office/drawing/2014/main" xmlns="" id="{B4E4547D-6691-5E4D-A96C-D7D90EC5907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08442" y="1959031"/>
            <a:ext cx="2401959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Висока активність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134">
            <a:extLst>
              <a:ext uri="{FF2B5EF4-FFF2-40B4-BE49-F238E27FC236}">
                <a16:creationId xmlns:a16="http://schemas.microsoft.com/office/drawing/2014/main" xmlns="" id="{634BB049-5A9B-114F-A96E-36203C07CBC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 flipV="1">
            <a:off x="2718430" y="2417362"/>
            <a:ext cx="1133480" cy="8084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AutoShape 135">
            <a:extLst>
              <a:ext uri="{FF2B5EF4-FFF2-40B4-BE49-F238E27FC236}">
                <a16:creationId xmlns:a16="http://schemas.microsoft.com/office/drawing/2014/main" xmlns="" id="{E1B525C5-67B5-684B-AE60-7BE28F04119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910815" y="318605"/>
            <a:ext cx="2401942" cy="85343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Тривалість дії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136">
            <a:extLst>
              <a:ext uri="{FF2B5EF4-FFF2-40B4-BE49-F238E27FC236}">
                <a16:creationId xmlns:a16="http://schemas.microsoft.com/office/drawing/2014/main" xmlns="" id="{3DEA9130-7261-8640-A0BE-4B585B860E0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08443" y="3791530"/>
            <a:ext cx="2401958" cy="853439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Висока чистота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Line 137">
            <a:extLst>
              <a:ext uri="{FF2B5EF4-FFF2-40B4-BE49-F238E27FC236}">
                <a16:creationId xmlns:a16="http://schemas.microsoft.com/office/drawing/2014/main" xmlns="" id="{ED34FF32-F333-3B41-9B67-E1CF5EBE9F4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061876" y="1172043"/>
            <a:ext cx="0" cy="164042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0" name="AutoShape 138">
            <a:extLst>
              <a:ext uri="{FF2B5EF4-FFF2-40B4-BE49-F238E27FC236}">
                <a16:creationId xmlns:a16="http://schemas.microsoft.com/office/drawing/2014/main" xmlns="" id="{74772A03-008D-3941-A5C1-AD2B39411EF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074240" y="318605"/>
            <a:ext cx="2401959" cy="85343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Вибірковість дії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139">
            <a:extLst>
              <a:ext uri="{FF2B5EF4-FFF2-40B4-BE49-F238E27FC236}">
                <a16:creationId xmlns:a16="http://schemas.microsoft.com/office/drawing/2014/main" xmlns="" id="{6CAAA45D-4FAD-D940-A2CC-ADA1561BDBF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747386" y="318605"/>
            <a:ext cx="2401953" cy="85343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Нетоксичність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140">
            <a:extLst>
              <a:ext uri="{FF2B5EF4-FFF2-40B4-BE49-F238E27FC236}">
                <a16:creationId xmlns:a16="http://schemas.microsoft.com/office/drawing/2014/main" xmlns="" id="{18B2C35B-5797-624C-A584-8CFBDC97B93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481610" y="1959031"/>
            <a:ext cx="2401947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Відсутність побічних ефектів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AutoShape 141">
            <a:extLst>
              <a:ext uri="{FF2B5EF4-FFF2-40B4-BE49-F238E27FC236}">
                <a16:creationId xmlns:a16="http://schemas.microsoft.com/office/drawing/2014/main" xmlns="" id="{2FA00E5D-A3FB-1E42-B9BD-392E90D9972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984815" y="5431958"/>
            <a:ext cx="2401957" cy="853439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Висока стабільність при зберіганні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142">
            <a:extLst>
              <a:ext uri="{FF2B5EF4-FFF2-40B4-BE49-F238E27FC236}">
                <a16:creationId xmlns:a16="http://schemas.microsoft.com/office/drawing/2014/main" xmlns="" id="{DD627704-513B-FB40-B4A5-3EDBE689E85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865813" y="5431957"/>
            <a:ext cx="2401953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Невисока собівартість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143">
            <a:extLst>
              <a:ext uri="{FF2B5EF4-FFF2-40B4-BE49-F238E27FC236}">
                <a16:creationId xmlns:a16="http://schemas.microsoft.com/office/drawing/2014/main" xmlns="" id="{07B56FC6-24BD-C942-A0E2-2E2B5D22C3A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747383" y="5457522"/>
            <a:ext cx="2401958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Доступність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144">
            <a:extLst>
              <a:ext uri="{FF2B5EF4-FFF2-40B4-BE49-F238E27FC236}">
                <a16:creationId xmlns:a16="http://schemas.microsoft.com/office/drawing/2014/main" xmlns="" id="{106A4308-664A-5D49-B0B5-37F7E9E8E83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481605" y="3624304"/>
            <a:ext cx="2401953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Достатньо високий прибуток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7" name="Line 145">
            <a:extLst>
              <a:ext uri="{FF2B5EF4-FFF2-40B4-BE49-F238E27FC236}">
                <a16:creationId xmlns:a16="http://schemas.microsoft.com/office/drawing/2014/main" xmlns="" id="{02E4131C-336E-5140-A383-7BCFD57ACDB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2726405" y="3380740"/>
            <a:ext cx="1125505" cy="88646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8" name="Line 146">
            <a:extLst>
              <a:ext uri="{FF2B5EF4-FFF2-40B4-BE49-F238E27FC236}">
                <a16:creationId xmlns:a16="http://schemas.microsoft.com/office/drawing/2014/main" xmlns="" id="{E72A5F1B-15F7-9642-8666-96E4630A269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 flipV="1">
            <a:off x="3264730" y="1154801"/>
            <a:ext cx="1529520" cy="1758579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9" name="Line 147">
            <a:extLst>
              <a:ext uri="{FF2B5EF4-FFF2-40B4-BE49-F238E27FC236}">
                <a16:creationId xmlns:a16="http://schemas.microsoft.com/office/drawing/2014/main" xmlns="" id="{1433E00F-F57B-CE43-9D8D-8A124C3F1F5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405370" y="1146478"/>
            <a:ext cx="1521911" cy="1766902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0" name="Line 148">
            <a:extLst>
              <a:ext uri="{FF2B5EF4-FFF2-40B4-BE49-F238E27FC236}">
                <a16:creationId xmlns:a16="http://schemas.microsoft.com/office/drawing/2014/main" xmlns="" id="{26B53854-880A-C344-819E-8BF0E0FA34A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8261350" y="2621280"/>
            <a:ext cx="1203996" cy="5384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1" name="Line 149">
            <a:extLst>
              <a:ext uri="{FF2B5EF4-FFF2-40B4-BE49-F238E27FC236}">
                <a16:creationId xmlns:a16="http://schemas.microsoft.com/office/drawing/2014/main" xmlns="" id="{A46ED903-522E-2141-9F99-0699FE3A870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352790" y="3380740"/>
            <a:ext cx="1128815" cy="433749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2" name="Line 150">
            <a:extLst>
              <a:ext uri="{FF2B5EF4-FFF2-40B4-BE49-F238E27FC236}">
                <a16:creationId xmlns:a16="http://schemas.microsoft.com/office/drawing/2014/main" xmlns="" id="{0F820355-BAC9-FC44-8BC5-1592312EA8C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66790" y="3764280"/>
            <a:ext cx="0" cy="1667677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3" name="Line 151">
            <a:extLst>
              <a:ext uri="{FF2B5EF4-FFF2-40B4-BE49-F238E27FC236}">
                <a16:creationId xmlns:a16="http://schemas.microsoft.com/office/drawing/2014/main" xmlns="" id="{7F2ED4E9-4187-7E4C-AD90-C83A79D75A9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3444000" y="3662680"/>
            <a:ext cx="1360410" cy="1769277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4" name="Line 152">
            <a:extLst>
              <a:ext uri="{FF2B5EF4-FFF2-40B4-BE49-F238E27FC236}">
                <a16:creationId xmlns:a16="http://schemas.microsoft.com/office/drawing/2014/main" xmlns="" id="{2168437B-257A-5C45-9F0A-C4B33BEF109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480935" y="3662680"/>
            <a:ext cx="1327278" cy="1794842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975489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6E1233-78AF-884B-A899-7767BEE7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Необхідність створення нових лікарських засобів</a:t>
            </a:r>
            <a:endParaRPr lang="x-none" dirty="0"/>
          </a:p>
        </p:txBody>
      </p:sp>
      <p:sp>
        <p:nvSpPr>
          <p:cNvPr id="5" name="AutoShape 154">
            <a:extLst>
              <a:ext uri="{FF2B5EF4-FFF2-40B4-BE49-F238E27FC236}">
                <a16:creationId xmlns:a16="http://schemas.microsoft.com/office/drawing/2014/main" xmlns="" id="{213FE75B-8DDC-9E4F-B018-738049F13B9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34835" y="2077939"/>
            <a:ext cx="4287345" cy="1523336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Розвиток медичної науки</a:t>
            </a:r>
            <a:endParaRPr lang="x-none" sz="20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20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156">
            <a:extLst>
              <a:ext uri="{FF2B5EF4-FFF2-40B4-BE49-F238E27FC236}">
                <a16:creationId xmlns:a16="http://schemas.microsoft.com/office/drawing/2014/main" xmlns="" id="{16E6FA2C-3F63-F448-B3C0-885F92178FA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23677" y="2077938"/>
            <a:ext cx="4287347" cy="1523337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Поява нових хвороб</a:t>
            </a:r>
            <a:endParaRPr lang="x-none" sz="20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20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" name="AutoShape 158">
            <a:extLst>
              <a:ext uri="{FF2B5EF4-FFF2-40B4-BE49-F238E27FC236}">
                <a16:creationId xmlns:a16="http://schemas.microsoft.com/office/drawing/2014/main" xmlns="" id="{0294E56B-FFC0-1646-AECF-96FCB599699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23677" y="4669345"/>
            <a:ext cx="4287347" cy="1523337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Загальне підвищення рівня життя</a:t>
            </a:r>
            <a:endParaRPr lang="x-none" sz="20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20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159">
            <a:extLst>
              <a:ext uri="{FF2B5EF4-FFF2-40B4-BE49-F238E27FC236}">
                <a16:creationId xmlns:a16="http://schemas.microsoft.com/office/drawing/2014/main" xmlns="" id="{1788A707-052D-064F-B295-8A23A7FD6DB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80978" y="4673928"/>
            <a:ext cx="4333488" cy="1523336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Соціально-економічний фактор</a:t>
            </a:r>
            <a:endParaRPr lang="x-none" sz="20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20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6352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ACB248-79A6-1142-8252-7D1D9E08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Шляхи створення нових лікарських препаратів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AA745599-7463-504D-B882-DBE52AE6069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14312" y="-1284923"/>
            <a:ext cx="4561840" cy="10261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Шляхи створення нових лікарських препаратів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09B1463-1FDD-1A47-B17C-384473B660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223569" y="2410516"/>
            <a:ext cx="1461766" cy="141472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Модифікація структури природних біологічно активних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/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речовин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F7829DA-FFAA-8E46-A433-BFFD16B5C7B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216171" y="2422389"/>
            <a:ext cx="1461763" cy="141809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Створення синтетичних засобів, близьких за структурою до природних сполук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b="1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A77D7F9-5910-894F-B711-E3AC76C7976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228333" y="4054781"/>
            <a:ext cx="1461769" cy="12182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Емпіричний пошук нових лікарських засобів (метод проб та помилок)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8DDCBE6-DFA7-8E48-A9C0-8B94D60990A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212464" y="2443787"/>
            <a:ext cx="1461763" cy="135097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Тотальний, поточний або суцільний </a:t>
            </a:r>
            <a:r>
              <a:rPr lang="uk-UA" sz="12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скринінг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13" name="AutoShape 179">
            <a:extLst>
              <a:ext uri="{FF2B5EF4-FFF2-40B4-BE49-F238E27FC236}">
                <a16:creationId xmlns:a16="http://schemas.microsoft.com/office/drawing/2014/main" xmlns="" id="{6B37F1E9-FC77-074C-886E-65EE17C7142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10921117" y="3788716"/>
            <a:ext cx="0" cy="26606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39C260B-E185-BA4D-B8D7-00603934180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30963" y="2428875"/>
            <a:ext cx="1461770" cy="158932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Визначення продуктів </a:t>
            </a:r>
            <a:r>
              <a:rPr lang="uk-UA" sz="1200" b="1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біотрансформації</a:t>
            </a: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вже існуючих лікарських засобів в організмі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FA7F9FF-5BB0-784C-962E-3D4D39671B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30963" y="4284261"/>
            <a:ext cx="1461770" cy="22262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Проліки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Сполуки, які не мають виразної біологічної активності, але в організмі перетворюються в активні сполуки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E13896D-D866-2148-8E5A-85452F8A864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227267" y="2410516"/>
            <a:ext cx="1461766" cy="121660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Синтез оптично чистих </a:t>
            </a:r>
            <a:r>
              <a:rPr lang="uk-UA" sz="1200" b="1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хіральних</a:t>
            </a: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лікарських речовин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126403B-27C1-EA49-94E6-66213376D22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19871" y="2422389"/>
            <a:ext cx="1461770" cy="141809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Комбінування двох молекул, спрямованих на вирішення однієї проблеми на різних етапах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AutoShape 186">
            <a:extLst>
              <a:ext uri="{FF2B5EF4-FFF2-40B4-BE49-F238E27FC236}">
                <a16:creationId xmlns:a16="http://schemas.microsoft.com/office/drawing/2014/main" xmlns="" id="{F55AA1D0-8341-2649-B510-7B60E0C7D44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961213" y="4018197"/>
            <a:ext cx="0" cy="26606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723823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8CF7A5-23E3-3143-80AC-24A6FACE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 </a:t>
            </a:r>
            <a:endParaRPr lang="x-none" dirty="0"/>
          </a:p>
        </p:txBody>
      </p:sp>
      <p:sp>
        <p:nvSpPr>
          <p:cNvPr id="6" name="AutoShape 190">
            <a:extLst>
              <a:ext uri="{FF2B5EF4-FFF2-40B4-BE49-F238E27FC236}">
                <a16:creationId xmlns:a16="http://schemas.microsoft.com/office/drawing/2014/main" xmlns="" id="{4099824D-9722-0A44-B8CC-81134C6ABAB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565192" y="2274073"/>
            <a:ext cx="4373880" cy="43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Неорганічні лікарські засоби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" name="AutoShape 215">
            <a:extLst>
              <a:ext uri="{FF2B5EF4-FFF2-40B4-BE49-F238E27FC236}">
                <a16:creationId xmlns:a16="http://schemas.microsoft.com/office/drawing/2014/main" xmlns="" id="{28C44547-3435-EF45-9854-C5590A64E19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79431" y="2274073"/>
            <a:ext cx="4373879" cy="43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Органічні лікарські засоби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78E5E2-8252-2D43-ADC4-7A0E7819CEF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617847" y="3767592"/>
            <a:ext cx="5247847" cy="21951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Загальна характеристика, способи одержання, фізичні та хімічні властивості, реакції та методи ідентифікації, випробування на чистоту, методи кількісного аналізу, особливості умов зберігання, фармацевтична дія та застосування в медичній практиці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6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0" name="AutoShape 217">
            <a:extLst>
              <a:ext uri="{FF2B5EF4-FFF2-40B4-BE49-F238E27FC236}">
                <a16:creationId xmlns:a16="http://schemas.microsoft.com/office/drawing/2014/main" xmlns="" id="{2065A5C8-CBD1-3B4E-8E12-2A8C06A4113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146592" y="2710953"/>
            <a:ext cx="0" cy="105664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" name="AutoShape 218">
            <a:extLst>
              <a:ext uri="{FF2B5EF4-FFF2-40B4-BE49-F238E27FC236}">
                <a16:creationId xmlns:a16="http://schemas.microsoft.com/office/drawing/2014/main" xmlns="" id="{ED55878F-FE50-374F-B043-28E51D93A0D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998252" y="2710953"/>
            <a:ext cx="0" cy="105664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957948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634616-B39A-3040-B5B9-6B7277FE1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 неорганічної природи</a:t>
            </a:r>
            <a:endParaRPr lang="x-none" dirty="0"/>
          </a:p>
        </p:txBody>
      </p:sp>
      <p:sp>
        <p:nvSpPr>
          <p:cNvPr id="6" name="AutoShape 203">
            <a:extLst>
              <a:ext uri="{FF2B5EF4-FFF2-40B4-BE49-F238E27FC236}">
                <a16:creationId xmlns:a16="http://schemas.microsoft.com/office/drawing/2014/main" xmlns="" id="{154747B0-152A-9C49-9F28-531AA43C6E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2090765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I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AutoShape 220">
            <a:extLst>
              <a:ext uri="{FF2B5EF4-FFF2-40B4-BE49-F238E27FC236}">
                <a16:creationId xmlns:a16="http://schemas.microsoft.com/office/drawing/2014/main" xmlns="" id="{D2823CDA-A4E1-A74D-A8AC-7813CB6C121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2612679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IІ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221">
            <a:extLst>
              <a:ext uri="{FF2B5EF4-FFF2-40B4-BE49-F238E27FC236}">
                <a16:creationId xmlns:a16="http://schemas.microsoft.com/office/drawing/2014/main" xmlns="" id="{D31A659A-899E-7F40-876B-55F9578F2A6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3134593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IІІ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222">
            <a:extLst>
              <a:ext uri="{FF2B5EF4-FFF2-40B4-BE49-F238E27FC236}">
                <a16:creationId xmlns:a16="http://schemas.microsoft.com/office/drawing/2014/main" xmlns="" id="{94E9A250-1EC2-8B4D-BB2F-3022F1DE6A9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3603665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I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223">
            <a:extLst>
              <a:ext uri="{FF2B5EF4-FFF2-40B4-BE49-F238E27FC236}">
                <a16:creationId xmlns:a16="http://schemas.microsoft.com/office/drawing/2014/main" xmlns="" id="{A77828AD-2A9F-D544-B827-1099F90AC0B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4091277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AutoShape 224">
            <a:extLst>
              <a:ext uri="{FF2B5EF4-FFF2-40B4-BE49-F238E27FC236}">
                <a16:creationId xmlns:a16="http://schemas.microsoft.com/office/drawing/2014/main" xmlns="" id="{FABD410F-C2DE-804D-8470-4FB40ADBFA4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4613191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AutoShape 225">
            <a:extLst>
              <a:ext uri="{FF2B5EF4-FFF2-40B4-BE49-F238E27FC236}">
                <a16:creationId xmlns:a16="http://schemas.microsoft.com/office/drawing/2014/main" xmlns="" id="{627834B9-9893-4F4E-8CDA-0C9DAE05035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5082263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AutoShape 226">
            <a:extLst>
              <a:ext uri="{FF2B5EF4-FFF2-40B4-BE49-F238E27FC236}">
                <a16:creationId xmlns:a16="http://schemas.microsoft.com/office/drawing/2014/main" xmlns="" id="{9B8C7FBA-D5BB-2748-B7AC-4FD3943B6D8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5551335"/>
            <a:ext cx="10515600" cy="345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1826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229E6C-85F4-8F44-B97D-026093475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 органічної природи</a:t>
            </a:r>
            <a:endParaRPr lang="x-none" dirty="0"/>
          </a:p>
        </p:txBody>
      </p:sp>
      <p:cxnSp>
        <p:nvCxnSpPr>
          <p:cNvPr id="4" name="Line 229">
            <a:extLst>
              <a:ext uri="{FF2B5EF4-FFF2-40B4-BE49-F238E27FC236}">
                <a16:creationId xmlns:a16="http://schemas.microsoft.com/office/drawing/2014/main" xmlns="" id="{09190ACF-A8C3-CF43-B627-1D2ABF5FD62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57617" y="1597161"/>
            <a:ext cx="9525" cy="493776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5" name="Line 230">
            <a:extLst>
              <a:ext uri="{FF2B5EF4-FFF2-40B4-BE49-F238E27FC236}">
                <a16:creationId xmlns:a16="http://schemas.microsoft.com/office/drawing/2014/main" xmlns="" id="{A4071A25-E1BE-A24B-8F84-FD981B9D119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48092" y="2398365"/>
            <a:ext cx="210960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" name="AutoShape 231">
            <a:extLst>
              <a:ext uri="{FF2B5EF4-FFF2-40B4-BE49-F238E27FC236}">
                <a16:creationId xmlns:a16="http://schemas.microsoft.com/office/drawing/2014/main" xmlns="" id="{BB803BB2-EAF1-624B-9EC4-783910BFBBA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57699" y="2165350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з групи вуглеводнів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Line 232">
            <a:extLst>
              <a:ext uri="{FF2B5EF4-FFF2-40B4-BE49-F238E27FC236}">
                <a16:creationId xmlns:a16="http://schemas.microsoft.com/office/drawing/2014/main" xmlns="" id="{E14260CF-BCBF-B246-8959-7829DDDFEB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57617" y="3200370"/>
            <a:ext cx="2100082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" name="Line 233">
            <a:extLst>
              <a:ext uri="{FF2B5EF4-FFF2-40B4-BE49-F238E27FC236}">
                <a16:creationId xmlns:a16="http://schemas.microsoft.com/office/drawing/2014/main" xmlns="" id="{2A635E4A-7F73-754F-8D13-E1E40ADD4A0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57617" y="3972944"/>
            <a:ext cx="2100082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Line 234">
            <a:extLst>
              <a:ext uri="{FF2B5EF4-FFF2-40B4-BE49-F238E27FC236}">
                <a16:creationId xmlns:a16="http://schemas.microsoft.com/office/drawing/2014/main" xmlns="" id="{3586295D-C7DE-9C4C-B8F0-CAE5CA2F1B94}"/>
              </a:ext>
            </a:extLst>
          </p:cNvPr>
          <p:cNvCxnSpPr>
            <a:cxnSpLocks noChangeAspect="1" noEditPoints="1" noChangeArrowheads="1" noChangeShapeType="1"/>
            <a:endCxn id="15" idx="1"/>
          </p:cNvCxnSpPr>
          <p:nvPr/>
        </p:nvCxnSpPr>
        <p:spPr bwMode="auto">
          <a:xfrm>
            <a:off x="2348092" y="4809156"/>
            <a:ext cx="2119132" cy="8044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" name="Line 235">
            <a:extLst>
              <a:ext uri="{FF2B5EF4-FFF2-40B4-BE49-F238E27FC236}">
                <a16:creationId xmlns:a16="http://schemas.microsoft.com/office/drawing/2014/main" xmlns="" id="{89B94318-676D-784F-A95E-2C2A2CBD93B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57617" y="5668228"/>
            <a:ext cx="210960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" name="Line 236">
            <a:extLst>
              <a:ext uri="{FF2B5EF4-FFF2-40B4-BE49-F238E27FC236}">
                <a16:creationId xmlns:a16="http://schemas.microsoft.com/office/drawing/2014/main" xmlns="" id="{10702EED-FE2B-E046-9B2C-03610A742E1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357617" y="6534921"/>
            <a:ext cx="210960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238">
            <a:extLst>
              <a:ext uri="{FF2B5EF4-FFF2-40B4-BE49-F238E27FC236}">
                <a16:creationId xmlns:a16="http://schemas.microsoft.com/office/drawing/2014/main" xmlns="" id="{BFB1BAC3-5707-424C-9656-FF0B36B39A6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67224" y="2959735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з групи галагенопохідних вуглеводнів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239">
            <a:extLst>
              <a:ext uri="{FF2B5EF4-FFF2-40B4-BE49-F238E27FC236}">
                <a16:creationId xmlns:a16="http://schemas.microsoft.com/office/drawing/2014/main" xmlns="" id="{196E2335-E642-B844-942F-DA9895BEC01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67224" y="3782695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спиртів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240">
            <a:extLst>
              <a:ext uri="{FF2B5EF4-FFF2-40B4-BE49-F238E27FC236}">
                <a16:creationId xmlns:a16="http://schemas.microsoft.com/office/drawing/2014/main" xmlns="" id="{F42C7C68-95F9-3A49-B9C8-C7CCDD186A4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67224" y="4606290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фенолів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241">
            <a:extLst>
              <a:ext uri="{FF2B5EF4-FFF2-40B4-BE49-F238E27FC236}">
                <a16:creationId xmlns:a16="http://schemas.microsoft.com/office/drawing/2014/main" xmlns="" id="{3015B556-2F53-014E-B28A-E06936A1B41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57699" y="5436870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етерів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AutoShape 242">
            <a:extLst>
              <a:ext uri="{FF2B5EF4-FFF2-40B4-BE49-F238E27FC236}">
                <a16:creationId xmlns:a16="http://schemas.microsoft.com/office/drawing/2014/main" xmlns="" id="{2C81631E-13C8-5348-A595-B9AEC92B877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67224" y="6305550"/>
            <a:ext cx="6886575" cy="4218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альдегідів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AutoShape 247">
            <a:extLst>
              <a:ext uri="{FF2B5EF4-FFF2-40B4-BE49-F238E27FC236}">
                <a16:creationId xmlns:a16="http://schemas.microsoft.com/office/drawing/2014/main" xmlns="" id="{78A0EFCB-5AF9-AF48-BB06-3E44C7048CC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56005" y="1430338"/>
            <a:ext cx="10297795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Зв’язок між структурою і дією органічних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0229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C1BE36-C3C1-A745-9E22-F598AFDFE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 органічної природи</a:t>
            </a:r>
            <a:endParaRPr lang="x-none" dirty="0"/>
          </a:p>
        </p:txBody>
      </p:sp>
      <p:sp>
        <p:nvSpPr>
          <p:cNvPr id="6" name="AutoShape 251">
            <a:extLst>
              <a:ext uri="{FF2B5EF4-FFF2-40B4-BE49-F238E27FC236}">
                <a16:creationId xmlns:a16="http://schemas.microsoft.com/office/drawing/2014/main" xmlns="" id="{214BD36F-FFC5-844A-91BE-0020CF55EAE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34851" y="1971418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– похідні карбонових кислоти та їх похідних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AutoShape 258">
            <a:extLst>
              <a:ext uri="{FF2B5EF4-FFF2-40B4-BE49-F238E27FC236}">
                <a16:creationId xmlns:a16="http://schemas.microsoft.com/office/drawing/2014/main" xmlns="" id="{F0CA0B1A-1014-F84B-AB49-03F5BD7C8F7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62764" y="1971418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– похідні карбонатної кислоти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4" name="AutoShape 259">
            <a:extLst>
              <a:ext uri="{FF2B5EF4-FFF2-40B4-BE49-F238E27FC236}">
                <a16:creationId xmlns:a16="http://schemas.microsoft.com/office/drawing/2014/main" xmlns="" id="{77CB1F60-B321-CA4F-A641-0B982DC1890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990677" y="1971418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– похідні амінокислот, аміноспиртів та їх похідні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5" name="AutoShape 260">
            <a:extLst>
              <a:ext uri="{FF2B5EF4-FFF2-40B4-BE49-F238E27FC236}">
                <a16:creationId xmlns:a16="http://schemas.microsoft.com/office/drawing/2014/main" xmlns="" id="{6BE03315-8287-B040-9C47-9EACBA80D42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418590" y="1971418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аміди </a:t>
            </a:r>
            <a:r>
              <a:rPr lang="uk-UA" sz="1200" b="1" i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сульфанілової</a:t>
            </a:r>
            <a:r>
              <a:rPr lang="uk-UA" sz="1200" b="1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кислоти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261">
            <a:extLst>
              <a:ext uri="{FF2B5EF4-FFF2-40B4-BE49-F238E27FC236}">
                <a16:creationId xmlns:a16="http://schemas.microsoft.com/office/drawing/2014/main" xmlns="" id="{758957CB-A4E5-5C4B-B61E-C06E85A48F8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846503" y="1971418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– похідні гетероциклічних сполук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7" name="AutoShape 262">
            <a:extLst>
              <a:ext uri="{FF2B5EF4-FFF2-40B4-BE49-F238E27FC236}">
                <a16:creationId xmlns:a16="http://schemas.microsoft.com/office/drawing/2014/main" xmlns="" id="{943130D8-3F78-D247-A019-04F838C212B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201201" y="3824371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групи </a:t>
            </a:r>
            <a:r>
              <a:rPr lang="uk-UA" sz="1200" b="1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терпеноїдів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8" name="AutoShape 263">
            <a:extLst>
              <a:ext uri="{FF2B5EF4-FFF2-40B4-BE49-F238E27FC236}">
                <a16:creationId xmlns:a16="http://schemas.microsoft.com/office/drawing/2014/main" xmlns="" id="{CEF8DF87-C313-BC48-B4C0-53AEFC93FA9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671529" y="3824371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групи алкалоїдів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9" name="AutoShape 264">
            <a:extLst>
              <a:ext uri="{FF2B5EF4-FFF2-40B4-BE49-F238E27FC236}">
                <a16:creationId xmlns:a16="http://schemas.microsoft.com/office/drawing/2014/main" xmlns="" id="{236E13A8-23AB-C24D-ADAD-91F56339DCE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143742" y="3824371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групи вітамінів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2" name="AutoShape 267">
            <a:extLst>
              <a:ext uri="{FF2B5EF4-FFF2-40B4-BE49-F238E27FC236}">
                <a16:creationId xmlns:a16="http://schemas.microsoft.com/office/drawing/2014/main" xmlns="" id="{C6B03106-88F2-E840-86F7-437B4A5C302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619968" y="3824371"/>
            <a:ext cx="1872298" cy="147220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групи антибіотиків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79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та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Мета курсу: </a:t>
            </a:r>
            <a:r>
              <a:rPr lang="uk-UA" dirty="0"/>
              <a:t>Сформувати знання про хімічні речовини, що використовуються як лікарські препарати.</a:t>
            </a:r>
            <a:endParaRPr lang="x-none" dirty="0"/>
          </a:p>
          <a:p>
            <a:pPr marL="0" indent="0">
              <a:buNone/>
            </a:pPr>
            <a:r>
              <a:rPr lang="uk-UA" b="1" dirty="0"/>
              <a:t>Завдання курсу:</a:t>
            </a:r>
            <a:endParaRPr lang="x-none" dirty="0"/>
          </a:p>
          <a:p>
            <a:pPr marL="0" indent="0">
              <a:buNone/>
            </a:pPr>
            <a:r>
              <a:rPr lang="uk-UA" b="1" dirty="0"/>
              <a:t>Теоретичні:</a:t>
            </a:r>
            <a:endParaRPr lang="x-none" dirty="0"/>
          </a:p>
          <a:p>
            <a:r>
              <a:rPr lang="uk-UA" dirty="0"/>
              <a:t>Сформувати знання про Державну фармакопею України.</a:t>
            </a:r>
            <a:endParaRPr lang="x-none" dirty="0"/>
          </a:p>
          <a:p>
            <a:r>
              <a:rPr lang="uk-UA" dirty="0" smtClean="0"/>
              <a:t>Сформувати знання про склад, будову, хімічні та фізичні властивості лікарських препаратів. Вплив окремих особливостей будови </a:t>
            </a:r>
            <a:r>
              <a:rPr lang="ru-RU" dirty="0" smtClean="0"/>
              <a:t>молекул </a:t>
            </a:r>
            <a:r>
              <a:rPr lang="uk-UA" dirty="0" smtClean="0"/>
              <a:t>лікарських препаратів на характер дії на організм.</a:t>
            </a:r>
            <a:endParaRPr lang="uk-UA" b="1" dirty="0" smtClean="0"/>
          </a:p>
          <a:p>
            <a:r>
              <a:rPr lang="uk-UA" dirty="0" smtClean="0"/>
              <a:t>Сформувати знання про способи одержання лікарських</a:t>
            </a:r>
            <a:r>
              <a:rPr lang="ru-RU" dirty="0" smtClean="0"/>
              <a:t> </a:t>
            </a:r>
            <a:r>
              <a:rPr lang="uk-UA" dirty="0" smtClean="0"/>
              <a:t>препаратів</a:t>
            </a:r>
            <a:r>
              <a:rPr lang="ru-RU" dirty="0" smtClean="0"/>
              <a:t>.</a:t>
            </a:r>
            <a:endParaRPr lang="x-none" b="1" dirty="0"/>
          </a:p>
          <a:p>
            <a:r>
              <a:rPr lang="uk-UA" dirty="0" smtClean="0"/>
              <a:t>Сформувати знання </a:t>
            </a:r>
            <a:r>
              <a:rPr lang="ru-RU" dirty="0" smtClean="0"/>
              <a:t>про </a:t>
            </a:r>
            <a:r>
              <a:rPr lang="uk-UA" dirty="0" smtClean="0"/>
              <a:t>методи якісного та кількісного аналізу, які використовуються при аналізі лікарських препаратів.</a:t>
            </a:r>
            <a:endParaRPr lang="uk-UA" b="1" dirty="0" smtClean="0"/>
          </a:p>
          <a:p>
            <a:pPr marL="0" indent="0">
              <a:buNone/>
            </a:pPr>
            <a:r>
              <a:rPr lang="uk-UA" b="1" dirty="0" smtClean="0"/>
              <a:t>Практичні</a:t>
            </a:r>
            <a:r>
              <a:rPr lang="uk-UA" b="1" dirty="0"/>
              <a:t>:</a:t>
            </a:r>
            <a:endParaRPr lang="x-none" dirty="0"/>
          </a:p>
          <a:p>
            <a:r>
              <a:rPr lang="uk-UA" dirty="0"/>
              <a:t>На основі теоретичних знань сформувати вміння одержувати речовини, що володіють біологічною активністю.</a:t>
            </a:r>
            <a:endParaRPr lang="x-none" dirty="0"/>
          </a:p>
          <a:p>
            <a:r>
              <a:rPr lang="uk-UA" dirty="0"/>
              <a:t>На основі теоретичних знань сформувати вміння досліджувати якісний та кількісний вміст лікарських препаратів.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9B2C31-3C4D-6D44-B86E-C5B7DB14F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Фармацевтична Хімія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FAB785-EC45-534F-A591-EB7548B62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611"/>
            <a:ext cx="5257800" cy="4387352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Наука, яка вивчає будову, фізичні та хімічні властивості лікарських речовин, способи їх одержання;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взаємозвʼязок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між їх хімічною будовою та дією на організм; методи контролю якості та умови зберігання ліків, а також застосування їх у медицині</a:t>
            </a:r>
            <a:endParaRPr lang="x-non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7E14394-93B9-0A43-B17F-23CCCA0C789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71615" y="1831839"/>
            <a:ext cx="5257800" cy="59225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Завдання фармацевтичної хімії</a:t>
            </a:r>
            <a:endParaRPr lang="x-none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11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922CE31-95E1-1C4D-8220-474B230CE31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71615" y="2730431"/>
            <a:ext cx="5257800" cy="171964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Вирішуються за допомогою фізичних, хімічних, фізико-хімічних та біологічних методів, які використовуються як для синтезу, та і для аналізу лікарських препаратів</a:t>
            </a:r>
            <a:endParaRPr lang="x-none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05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05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AutoShape 8">
            <a:extLst>
              <a:ext uri="{FF2B5EF4-FFF2-40B4-BE49-F238E27FC236}">
                <a16:creationId xmlns:a16="http://schemas.microsoft.com/office/drawing/2014/main" xmlns="" id="{8C880E2F-F533-3D49-B7A0-FB4C12C97ED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9200515" y="2403634"/>
            <a:ext cx="635" cy="32321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961409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9A14C1-7D32-2241-AEE2-A4E0B0681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Державна Фармакопея України (ДФУ)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64776A-4C2E-9748-8AC4-DC476077E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611"/>
            <a:ext cx="5257800" cy="4387352"/>
          </a:xfrm>
        </p:spPr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Основний документ, що регламентує стандарти якості лікарських засобів. </a:t>
            </a:r>
            <a:endParaRPr lang="x-none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Правовий акт, що містить загальні вимоги до лікарських засобів, фармакопейні статті, а також методики контролю якості лікарських засобів</a:t>
            </a:r>
            <a:endParaRPr lang="x-non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2AAEA7-0ED8-A942-9D4B-A61C5FE5EF1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096000" y="1789611"/>
            <a:ext cx="5257800" cy="47032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spcAft>
                <a:spcPts val="1000"/>
              </a:spcAft>
              <a:tabLst>
                <a:tab pos="2302510" algn="l"/>
              </a:tabLst>
            </a:pPr>
            <a:r>
              <a:rPr lang="uk-UA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ДФУ має законодавчий характер. Її вимоги, що висуваються до лікарських засобів, </a:t>
            </a:r>
            <a:r>
              <a:rPr lang="uk-UA" sz="28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обовʼязкові</a:t>
            </a:r>
            <a:r>
              <a:rPr lang="uk-UA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для всіх підприємств і установ України, які виробляють, зберігають, контролюють, реалізують і застосовують лікарські засоби, незалежно від форми власності</a:t>
            </a:r>
            <a:endParaRPr lang="x-none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928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F96468-B896-7242-ACD6-B696C28F7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Лікарські Засоби</a:t>
            </a:r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61757D8-90C7-3542-A056-5EEB315BE7D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1908810"/>
            <a:ext cx="10515600" cy="8299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Речовини або їх суміші природного, синтетичного або біологічного походження, які застосовуються для профілактики, діагностики та лікування захворювання людей або зміни функцій організму</a:t>
            </a:r>
            <a:endParaRPr lang="x-none" sz="14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681C78F-2DAE-6145-BA79-CD5832982F0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3809532"/>
            <a:ext cx="1523655" cy="6557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Діючі речовини (субстанції)</a:t>
            </a:r>
            <a:endParaRPr lang="x-none" sz="11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6" name="AutoShape 18">
            <a:extLst>
              <a:ext uri="{FF2B5EF4-FFF2-40B4-BE49-F238E27FC236}">
                <a16:creationId xmlns:a16="http://schemas.microsoft.com/office/drawing/2014/main" xmlns="" id="{0492EFAB-6767-E447-916A-285B675A7FB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1622702" y="2749081"/>
            <a:ext cx="0" cy="106045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67E30E7-FF2E-D946-89D2-6EB86257B1D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34967" y="3809532"/>
            <a:ext cx="1523655" cy="7929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Готові лікарські засоби (лікарські препарати)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D25BE93-6C5E-3645-9655-80209551F49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032085" y="3809532"/>
            <a:ext cx="1523666" cy="6710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Гомеопатичні засоби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16C75DB-84FA-974B-8D60-5D520B7ACC0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830654" y="3799206"/>
            <a:ext cx="1523666" cy="190055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Засоби, які використовуються для виявлення збудників хвороб, а також для боротьби зі збудниками хвороб або паразитами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45077B3-452E-D041-AA87-2FFE8385AD4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633077" y="3809532"/>
            <a:ext cx="1523655" cy="6710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косметичні засоби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C52B50F-ECF7-BD4D-B777-E4CD749EAD1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33525" y="3809532"/>
            <a:ext cx="1523657" cy="6405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домішки до продуктів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12" name="AutoShape 24">
            <a:extLst>
              <a:ext uri="{FF2B5EF4-FFF2-40B4-BE49-F238E27FC236}">
                <a16:creationId xmlns:a16="http://schemas.microsoft.com/office/drawing/2014/main" xmlns="" id="{4623DCD9-9406-8F40-9BC3-FBDFC11C4361}"/>
              </a:ext>
            </a:extLst>
          </p:cNvPr>
          <p:cNvCxnSpPr>
            <a:cxnSpLocks noChangeAspect="1" noEditPoints="1" noChangeArrowheads="1" noChangeShapeType="1"/>
            <a:endCxn id="10" idx="0"/>
          </p:cNvCxnSpPr>
          <p:nvPr/>
        </p:nvCxnSpPr>
        <p:spPr bwMode="auto">
          <a:xfrm rot="16200000" flipH="1">
            <a:off x="2854615" y="3269242"/>
            <a:ext cx="1070778" cy="980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3" name="AutoShape 25">
            <a:extLst>
              <a:ext uri="{FF2B5EF4-FFF2-40B4-BE49-F238E27FC236}">
                <a16:creationId xmlns:a16="http://schemas.microsoft.com/office/drawing/2014/main" xmlns="" id="{F45FD336-A649-9F47-AC3A-EF50934D482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840028" y="2749081"/>
            <a:ext cx="0" cy="106045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" name="AutoShape 26">
            <a:extLst>
              <a:ext uri="{FF2B5EF4-FFF2-40B4-BE49-F238E27FC236}">
                <a16:creationId xmlns:a16="http://schemas.microsoft.com/office/drawing/2014/main" xmlns="" id="{4F1B77A8-7F6D-EB4A-9924-60E385195D6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10605218" y="2749081"/>
            <a:ext cx="0" cy="105012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5" name="AutoShape 27">
            <a:extLst>
              <a:ext uri="{FF2B5EF4-FFF2-40B4-BE49-F238E27FC236}">
                <a16:creationId xmlns:a16="http://schemas.microsoft.com/office/drawing/2014/main" xmlns="" id="{F2E56F88-1F50-3C40-8838-02DAFB4CFE8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183754" y="2738755"/>
            <a:ext cx="0" cy="106045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AutoShape 28">
            <a:extLst>
              <a:ext uri="{FF2B5EF4-FFF2-40B4-BE49-F238E27FC236}">
                <a16:creationId xmlns:a16="http://schemas.microsoft.com/office/drawing/2014/main" xmlns="" id="{F9B037FA-95AF-544E-A5CB-B731D261171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6995460" y="2738755"/>
            <a:ext cx="10894" cy="106045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014091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A4EB5F-247B-B240-B565-79C51AA43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Класифікація лікарських засобів</a:t>
            </a:r>
            <a:endParaRPr lang="x-none" dirty="0"/>
          </a:p>
        </p:txBody>
      </p:sp>
      <p:sp>
        <p:nvSpPr>
          <p:cNvPr id="6" name="AutoShape 114">
            <a:extLst>
              <a:ext uri="{FF2B5EF4-FFF2-40B4-BE49-F238E27FC236}">
                <a16:creationId xmlns:a16="http://schemas.microsoft.com/office/drawing/2014/main" xmlns="" id="{775B784F-5364-564F-B6D0-E47A54A7618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32132" y="1791031"/>
            <a:ext cx="3741420" cy="64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Хімічна класифікація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116">
            <a:extLst>
              <a:ext uri="{FF2B5EF4-FFF2-40B4-BE49-F238E27FC236}">
                <a16:creationId xmlns:a16="http://schemas.microsoft.com/office/drawing/2014/main" xmlns="" id="{47AC4A80-BAAD-F848-9B24-04CC0C74159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165096" y="3978303"/>
            <a:ext cx="2549826" cy="448587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Неорганічні лікарські засоби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B694A40-7BB1-3345-9C0F-885C16572C3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9190356" y="4701376"/>
            <a:ext cx="2549817" cy="7933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180340" algn="l"/>
                <a:tab pos="2302510" algn="l"/>
              </a:tabLs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 групами елементів в періодичній системі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ru-RU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18">
            <a:extLst>
              <a:ext uri="{FF2B5EF4-FFF2-40B4-BE49-F238E27FC236}">
                <a16:creationId xmlns:a16="http://schemas.microsoft.com/office/drawing/2014/main" xmlns="" id="{DCC95676-3057-754E-9018-5A236A9FA8E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090762" y="3993377"/>
            <a:ext cx="2549826" cy="43351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Органічні лікарські засоби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AutoShape 119">
            <a:extLst>
              <a:ext uri="{FF2B5EF4-FFF2-40B4-BE49-F238E27FC236}">
                <a16:creationId xmlns:a16="http://schemas.microsoft.com/office/drawing/2014/main" xmlns="" id="{4785FF48-07AB-3A4D-A2C1-BB50006B769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747141" y="3643023"/>
            <a:ext cx="0" cy="3352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86147ED-5B4A-2D4C-9480-B557B4ACCD4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090762" y="4706843"/>
            <a:ext cx="2746039" cy="7878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Похідні аліфатичного, </a:t>
            </a:r>
            <a:r>
              <a:rPr lang="uk-UA" sz="12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аліциклічного</a:t>
            </a: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 ароматичного та гетероциклічного рядів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1DB2CA4-5413-974A-96A5-1BBC8B77DA2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32142" y="2705597"/>
            <a:ext cx="3741409" cy="9982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Лікарські речовини поділяються на групи за спільністю хімічної структури та хімічних властивостей (у групах можуть бути речовини з різною фізіологічною дією)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AutoShape 122">
            <a:extLst>
              <a:ext uri="{FF2B5EF4-FFF2-40B4-BE49-F238E27FC236}">
                <a16:creationId xmlns:a16="http://schemas.microsoft.com/office/drawing/2014/main" xmlns="" id="{AD13D95F-1EF6-524E-8EDC-457A013C868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9903601" y="3703817"/>
            <a:ext cx="0" cy="259246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5" name="AutoShape 123">
            <a:extLst>
              <a:ext uri="{FF2B5EF4-FFF2-40B4-BE49-F238E27FC236}">
                <a16:creationId xmlns:a16="http://schemas.microsoft.com/office/drawing/2014/main" xmlns="" id="{BCAC0ED5-FFB2-0747-BA3D-30709C3787B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709041" y="4417283"/>
            <a:ext cx="0" cy="2895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AutoShape 124">
            <a:extLst>
              <a:ext uri="{FF2B5EF4-FFF2-40B4-BE49-F238E27FC236}">
                <a16:creationId xmlns:a16="http://schemas.microsoft.com/office/drawing/2014/main" xmlns="" id="{3CD44FA8-7D43-4546-93FB-0BDF574CCF0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10017901" y="4417283"/>
            <a:ext cx="0" cy="2895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214DEAF2-E4EB-094F-A803-112301376FC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449326" y="5784243"/>
            <a:ext cx="3048000" cy="998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Недоліки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180340" algn="just">
              <a:spcAft>
                <a:spcPts val="1000"/>
              </a:spcAft>
              <a:tabLst>
                <a:tab pos="2302510" algn="l"/>
              </a:tabLs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Близькі за хімічною будовою речовини володіють зовсім різною фізіологічною дією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8" name="AutoShape 126">
            <a:extLst>
              <a:ext uri="{FF2B5EF4-FFF2-40B4-BE49-F238E27FC236}">
                <a16:creationId xmlns:a16="http://schemas.microsoft.com/office/drawing/2014/main" xmlns="" id="{C0780037-909A-5D40-80DB-254218F680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838581" y="5494683"/>
            <a:ext cx="0" cy="2895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" name="AutoShape 127">
            <a:extLst>
              <a:ext uri="{FF2B5EF4-FFF2-40B4-BE49-F238E27FC236}">
                <a16:creationId xmlns:a16="http://schemas.microsoft.com/office/drawing/2014/main" xmlns="" id="{990A95CF-A1D7-0948-80FE-8DC49A50183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9850261" y="5494683"/>
            <a:ext cx="0" cy="2895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1" name="AutoShape 129">
            <a:extLst>
              <a:ext uri="{FF2B5EF4-FFF2-40B4-BE49-F238E27FC236}">
                <a16:creationId xmlns:a16="http://schemas.microsoft.com/office/drawing/2014/main" xmlns="" id="{332E3F9C-23D0-0C42-B2DC-24550CCCF56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1791031"/>
            <a:ext cx="3741421" cy="64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4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Змішана класифікація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B4C89D1F-E7B6-414C-8565-A1896CF1274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1" y="2743240"/>
            <a:ext cx="3741420" cy="761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Враховується одночасно ознаки </a:t>
            </a:r>
            <a:r>
              <a:rPr lang="uk-UA" sz="1200" dirty="0" smtClean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фармакологічної </a:t>
            </a:r>
            <a:r>
              <a:rPr lang="uk-UA" sz="1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 хімічної класифікації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4523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64EDD7-3FA1-D647-95B4-F390C735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2302510" algn="l"/>
                <a:tab pos="4986020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</a:t>
            </a:r>
            <a:endParaRPr lang="x-none" dirty="0"/>
          </a:p>
        </p:txBody>
      </p:sp>
      <p:sp>
        <p:nvSpPr>
          <p:cNvPr id="6" name="AutoShape 52">
            <a:extLst>
              <a:ext uri="{FF2B5EF4-FFF2-40B4-BE49-F238E27FC236}">
                <a16:creationId xmlns:a16="http://schemas.microsoft.com/office/drawing/2014/main" xmlns="" id="{0B681F4D-7FEC-BC43-8D28-0AD1945DA19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736594" y="1718258"/>
            <a:ext cx="8600645" cy="68992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  <a:tab pos="4986020" algn="l"/>
              </a:tabLst>
            </a:pPr>
            <a:r>
              <a:rPr lang="uk-UA" sz="20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Якість лікарських засобів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7" name="AutoShape 53">
            <a:extLst>
              <a:ext uri="{FF2B5EF4-FFF2-40B4-BE49-F238E27FC236}">
                <a16:creationId xmlns:a16="http://schemas.microsoft.com/office/drawing/2014/main" xmlns="" id="{B22EADCB-4E59-DE47-8E5A-DDFC08CBB40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2749475" y="2413811"/>
            <a:ext cx="2128320" cy="11567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B384C2A-B35F-404A-A9FF-F17B54BE03E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20036" y="3588451"/>
            <a:ext cx="3094667" cy="7732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Якість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6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5DA25C4-0E0D-5B47-8D7B-9D2B0E6EF12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489584" y="3588451"/>
            <a:ext cx="3094667" cy="7732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Безпечність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6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F9F23A-49AA-EB4D-9958-E79E3A8CC9A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259133" y="3570561"/>
            <a:ext cx="3094667" cy="7732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Ефективність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6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AutoShape 57">
            <a:extLst>
              <a:ext uri="{FF2B5EF4-FFF2-40B4-BE49-F238E27FC236}">
                <a16:creationId xmlns:a16="http://schemas.microsoft.com/office/drawing/2014/main" xmlns="" id="{EDD80F9E-D8A5-B04D-87A4-438D88C75B43}"/>
              </a:ext>
            </a:extLst>
          </p:cNvPr>
          <p:cNvCxnSpPr>
            <a:cxnSpLocks noChangeAspect="1" noEditPoints="1" noChangeArrowheads="1" noChangeShapeType="1"/>
            <a:endCxn id="9" idx="0"/>
          </p:cNvCxnSpPr>
          <p:nvPr/>
        </p:nvCxnSpPr>
        <p:spPr bwMode="auto">
          <a:xfrm>
            <a:off x="6036917" y="2426069"/>
            <a:ext cx="1" cy="116238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2" name="AutoShape 58">
            <a:extLst>
              <a:ext uri="{FF2B5EF4-FFF2-40B4-BE49-F238E27FC236}">
                <a16:creationId xmlns:a16="http://schemas.microsoft.com/office/drawing/2014/main" xmlns="" id="{A47CCF38-1AFD-C04E-A5C2-99D92E889D8D}"/>
              </a:ext>
            </a:extLst>
          </p:cNvPr>
          <p:cNvCxnSpPr>
            <a:cxnSpLocks noChangeAspect="1" noEditPoints="1" noChangeArrowheads="1" noChangeShapeType="1"/>
            <a:endCxn id="10" idx="0"/>
          </p:cNvCxnSpPr>
          <p:nvPr/>
        </p:nvCxnSpPr>
        <p:spPr bwMode="auto">
          <a:xfrm>
            <a:off x="7290246" y="2426069"/>
            <a:ext cx="2516221" cy="114449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FF234D6-8099-8E48-AD65-B371351361B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20035" y="5559949"/>
            <a:ext cx="3094667" cy="7732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Фармацевтичний аналіз</a:t>
            </a:r>
            <a:endParaRPr lang="x-none" sz="16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14" name="AutoShape 60">
            <a:extLst>
              <a:ext uri="{FF2B5EF4-FFF2-40B4-BE49-F238E27FC236}">
                <a16:creationId xmlns:a16="http://schemas.microsoft.com/office/drawing/2014/main" xmlns="" id="{DE56E885-89C2-8B4B-88E2-D0E1C5C6D2A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254875" y="4361529"/>
            <a:ext cx="12493" cy="119873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10982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68535E-9335-E04B-B26D-0FC3A4022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dirty="0"/>
          </a:p>
        </p:txBody>
      </p:sp>
      <p:sp>
        <p:nvSpPr>
          <p:cNvPr id="4" name="AutoShape 61">
            <a:extLst>
              <a:ext uri="{FF2B5EF4-FFF2-40B4-BE49-F238E27FC236}">
                <a16:creationId xmlns:a16="http://schemas.microsoft.com/office/drawing/2014/main" xmlns="" id="{9C38E22B-4AA8-5043-9BA6-D672F1A1C49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196" y="1935480"/>
            <a:ext cx="10515600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6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Сукупність методів, які дозволяють оцінити параметри якості біологічно активних речовин на всіх етапах існування ліків – від розробки та виробництва до реалізації</a:t>
            </a:r>
            <a:endParaRPr lang="x-none" sz="14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4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AutoShape 63">
            <a:extLst>
              <a:ext uri="{FF2B5EF4-FFF2-40B4-BE49-F238E27FC236}">
                <a16:creationId xmlns:a16="http://schemas.microsoft.com/office/drawing/2014/main" xmlns="" id="{5F319FD3-06CB-514A-B20E-5B636688F74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122670" y="2788920"/>
            <a:ext cx="0" cy="2743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163FB13-C3B3-CE48-A445-D6D2D193800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663689" y="3063240"/>
            <a:ext cx="7103145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Форми контролю якості ліків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30638CA-B3D3-6940-AE3B-46504210782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663689" y="3802380"/>
            <a:ext cx="2216921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Фармакопейний  аналіз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66584E0-7A8C-D44D-B4B7-728D5810075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98770" y="3848100"/>
            <a:ext cx="1440180" cy="929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Постадійний</a:t>
            </a:r>
            <a:r>
              <a:rPr lang="uk-UA" sz="1200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контроль у процесі виробництва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742BC9A-74BA-D243-8A6D-5E2A364D465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311389" y="3848100"/>
            <a:ext cx="2455433" cy="929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F155194-3442-CC48-A01D-7C65AE8095B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41470" y="4922520"/>
            <a:ext cx="1440180" cy="4876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Експрес-аналіз в умовах аптеки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687E0D5-3ADD-9D4A-A12D-00CD7D9B187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57950" y="4922520"/>
            <a:ext cx="1653540" cy="4724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Біофармацеватичний</a:t>
            </a:r>
            <a:r>
              <a:rPr lang="uk-UA" sz="1200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аналіз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14" name="AutoShape 71">
            <a:extLst>
              <a:ext uri="{FF2B5EF4-FFF2-40B4-BE49-F238E27FC236}">
                <a16:creationId xmlns:a16="http://schemas.microsoft.com/office/drawing/2014/main" xmlns="" id="{18EB0A1A-7523-9946-8473-06D55EF8A1A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4570" y="3406140"/>
            <a:ext cx="0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5" name="AutoShape 72">
            <a:extLst>
              <a:ext uri="{FF2B5EF4-FFF2-40B4-BE49-F238E27FC236}">
                <a16:creationId xmlns:a16="http://schemas.microsoft.com/office/drawing/2014/main" xmlns="" id="{5698AE09-F34A-D842-B1B0-CE0E702890F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10159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AutoShape 73">
            <a:extLst>
              <a:ext uri="{FF2B5EF4-FFF2-40B4-BE49-F238E27FC236}">
                <a16:creationId xmlns:a16="http://schemas.microsoft.com/office/drawing/2014/main" xmlns="" id="{187322D2-3000-2B42-8979-539CD9400C8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3707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" name="AutoShape 74">
            <a:extLst>
              <a:ext uri="{FF2B5EF4-FFF2-40B4-BE49-F238E27FC236}">
                <a16:creationId xmlns:a16="http://schemas.microsoft.com/office/drawing/2014/main" xmlns="" id="{CF6FD584-D6E4-C547-A80F-82AD78DD572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4363085" y="3406140"/>
            <a:ext cx="570865" cy="3962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" name="AutoShape 75">
            <a:extLst>
              <a:ext uri="{FF2B5EF4-FFF2-40B4-BE49-F238E27FC236}">
                <a16:creationId xmlns:a16="http://schemas.microsoft.com/office/drawing/2014/main" xmlns="" id="{5498E19C-DE2B-8D40-94AD-C8162C5654E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11390" y="3406140"/>
            <a:ext cx="511175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6031EE5-99CC-8D4B-A1F3-642DDD02B64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7775" y="5867400"/>
            <a:ext cx="4750435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2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Державна Фармакопея України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x-none" sz="110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20" name="AutoShape 77">
            <a:extLst>
              <a:ext uri="{FF2B5EF4-FFF2-40B4-BE49-F238E27FC236}">
                <a16:creationId xmlns:a16="http://schemas.microsoft.com/office/drawing/2014/main" xmlns="" id="{9265596E-9C90-CC48-ACA5-2EB46EBF51D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084570" y="4922520"/>
            <a:ext cx="0" cy="9448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1" name="AutoShape 78">
            <a:extLst>
              <a:ext uri="{FF2B5EF4-FFF2-40B4-BE49-F238E27FC236}">
                <a16:creationId xmlns:a16="http://schemas.microsoft.com/office/drawing/2014/main" xmlns="" id="{38361941-8662-F148-83A6-4A49274E104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258050" y="541020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AutoShape 79">
            <a:extLst>
              <a:ext uri="{FF2B5EF4-FFF2-40B4-BE49-F238E27FC236}">
                <a16:creationId xmlns:a16="http://schemas.microsoft.com/office/drawing/2014/main" xmlns="" id="{AF96E791-E8B3-A945-9DC8-824B3346E6C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781550" y="539496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AutoShape 80">
            <a:extLst>
              <a:ext uri="{FF2B5EF4-FFF2-40B4-BE49-F238E27FC236}">
                <a16:creationId xmlns:a16="http://schemas.microsoft.com/office/drawing/2014/main" xmlns="" id="{AD579031-E7EE-E94E-B14C-23B8EBB97B7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8402955" y="4777740"/>
            <a:ext cx="0" cy="10896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AutoShape 81">
            <a:extLst>
              <a:ext uri="{FF2B5EF4-FFF2-40B4-BE49-F238E27FC236}">
                <a16:creationId xmlns:a16="http://schemas.microsoft.com/office/drawing/2014/main" xmlns="" id="{39F239E1-0ADC-CD4A-8841-BF826178069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3950970" y="4305300"/>
            <a:ext cx="0" cy="15468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62303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DD1ED08C-0776-D24C-8CEA-BEC985FC88A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03015" y="3994150"/>
            <a:ext cx="4561840" cy="7848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3B39724-A76B-234D-923A-7A2F7DAE101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00451" y="113031"/>
            <a:ext cx="3045178" cy="647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Різноманітність обʼєктів дослідження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84">
            <a:extLst>
              <a:ext uri="{FF2B5EF4-FFF2-40B4-BE49-F238E27FC236}">
                <a16:creationId xmlns:a16="http://schemas.microsoft.com/office/drawing/2014/main" xmlns="" id="{0FCE68C0-05DF-8B40-9455-1AAF5598E53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551624" y="3237230"/>
            <a:ext cx="0" cy="89744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AutoShape 85">
            <a:extLst>
              <a:ext uri="{FF2B5EF4-FFF2-40B4-BE49-F238E27FC236}">
                <a16:creationId xmlns:a16="http://schemas.microsoft.com/office/drawing/2014/main" xmlns="" id="{79124354-E480-6F49-83A4-CDFD6F5A4A3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00451" y="2604602"/>
            <a:ext cx="3044288" cy="63262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Особливості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D2CE08E-2D74-1945-B195-42D359F612E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49340" y="1078699"/>
            <a:ext cx="1295400" cy="965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Широкий діапазон концентрацій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AutoShape 87">
            <a:extLst>
              <a:ext uri="{FF2B5EF4-FFF2-40B4-BE49-F238E27FC236}">
                <a16:creationId xmlns:a16="http://schemas.microsoft.com/office/drawing/2014/main" xmlns="" id="{C0B45193-A31C-2C44-84FC-D32DD2CB4C9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3935537" y="760731"/>
            <a:ext cx="0" cy="184387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" name="AutoShape 88">
            <a:extLst>
              <a:ext uri="{FF2B5EF4-FFF2-40B4-BE49-F238E27FC236}">
                <a16:creationId xmlns:a16="http://schemas.microsoft.com/office/drawing/2014/main" xmlns="" id="{7D0FAB66-151D-184E-9A08-6FE9E3825BA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5660831" y="2043899"/>
            <a:ext cx="0" cy="56070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02F13FF-E82B-8340-911C-965A0A2C8DF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609" y="77062"/>
            <a:ext cx="3045178" cy="205694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Неорганічні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синтетичні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природні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індивідуальні речовини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багатокомпонентні суміші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AutoShape 90">
            <a:extLst>
              <a:ext uri="{FF2B5EF4-FFF2-40B4-BE49-F238E27FC236}">
                <a16:creationId xmlns:a16="http://schemas.microsoft.com/office/drawing/2014/main" xmlns="" id="{07DB9551-B4C4-7C4B-9227-043CBAFDEF66}"/>
              </a:ext>
            </a:extLst>
          </p:cNvPr>
          <p:cNvCxnSpPr>
            <a:cxnSpLocks noChangeAspect="1" noEditPoints="1" noChangeArrowheads="1" noChangeShapeType="1"/>
            <a:stCxn id="5" idx="1"/>
            <a:endCxn id="11" idx="3"/>
          </p:cNvCxnSpPr>
          <p:nvPr/>
        </p:nvCxnSpPr>
        <p:spPr bwMode="auto">
          <a:xfrm flipH="1">
            <a:off x="3110787" y="436881"/>
            <a:ext cx="189664" cy="668654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91">
            <a:extLst>
              <a:ext uri="{FF2B5EF4-FFF2-40B4-BE49-F238E27FC236}">
                <a16:creationId xmlns:a16="http://schemas.microsoft.com/office/drawing/2014/main" xmlns="" id="{A38C9310-1D42-EF47-9058-1C4863F976A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38827" y="2604601"/>
            <a:ext cx="3078268" cy="63326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Форми контролю якості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Line 92">
            <a:extLst>
              <a:ext uri="{FF2B5EF4-FFF2-40B4-BE49-F238E27FC236}">
                <a16:creationId xmlns:a16="http://schemas.microsoft.com/office/drawing/2014/main" xmlns="" id="{0B6D7FFA-7BEC-764E-AFF3-0D988C3128A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44127" y="3247390"/>
            <a:ext cx="0" cy="88728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ECF8CD4-FD05-4E47-8FDF-1091F15646A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505324" y="75882"/>
            <a:ext cx="1516380" cy="34817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Фармакопейний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Постадійний контроль у процесі виробництва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Експрес-аналіз в умовах аптеки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6" name="AutoShape 94">
            <a:extLst>
              <a:ext uri="{FF2B5EF4-FFF2-40B4-BE49-F238E27FC236}">
                <a16:creationId xmlns:a16="http://schemas.microsoft.com/office/drawing/2014/main" xmlns="" id="{A6C3744F-E6D5-554A-BD12-E80977E9DEED}"/>
              </a:ext>
            </a:extLst>
          </p:cNvPr>
          <p:cNvCxnSpPr>
            <a:cxnSpLocks noChangeAspect="1" noEditPoints="1" noChangeArrowheads="1" noChangeShapeType="1"/>
            <a:stCxn id="13" idx="7"/>
            <a:endCxn id="15" idx="1"/>
          </p:cNvCxnSpPr>
          <p:nvPr/>
        </p:nvCxnSpPr>
        <p:spPr bwMode="auto">
          <a:xfrm flipV="1">
            <a:off x="9431631" y="1816735"/>
            <a:ext cx="1073693" cy="787866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AutoShape 95">
            <a:extLst>
              <a:ext uri="{FF2B5EF4-FFF2-40B4-BE49-F238E27FC236}">
                <a16:creationId xmlns:a16="http://schemas.microsoft.com/office/drawing/2014/main" xmlns="" id="{125F7ACE-C1EF-C746-ABEC-4217DCE58CF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00451" y="5158105"/>
            <a:ext cx="3044283" cy="63262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8" name="Line 96">
            <a:extLst>
              <a:ext uri="{FF2B5EF4-FFF2-40B4-BE49-F238E27FC236}">
                <a16:creationId xmlns:a16="http://schemas.microsoft.com/office/drawing/2014/main" xmlns="" id="{37E6FAB6-E0ED-A14F-9A8D-B70DF0EB764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551624" y="4731385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16C61578-0EBA-EA4B-B297-E8401626F38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7428" y="4779010"/>
            <a:ext cx="1440180" cy="13798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AutoShape 98">
            <a:extLst>
              <a:ext uri="{FF2B5EF4-FFF2-40B4-BE49-F238E27FC236}">
                <a16:creationId xmlns:a16="http://schemas.microsoft.com/office/drawing/2014/main" xmlns="" id="{ABFCFD0E-58BC-E843-A648-616E463EEAC1}"/>
              </a:ext>
            </a:extLst>
          </p:cNvPr>
          <p:cNvCxnSpPr>
            <a:cxnSpLocks noChangeAspect="1" noEditPoints="1" noChangeArrowheads="1" noChangeShapeType="1"/>
            <a:stCxn id="17" idx="5"/>
            <a:endCxn id="19" idx="3"/>
          </p:cNvCxnSpPr>
          <p:nvPr/>
        </p:nvCxnSpPr>
        <p:spPr bwMode="auto">
          <a:xfrm flipH="1">
            <a:off x="1697608" y="5343383"/>
            <a:ext cx="1602843" cy="12555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1" name="AutoShape 99">
            <a:extLst>
              <a:ext uri="{FF2B5EF4-FFF2-40B4-BE49-F238E27FC236}">
                <a16:creationId xmlns:a16="http://schemas.microsoft.com/office/drawing/2014/main" xmlns="" id="{EAFBDB34-ABC4-A14A-B31A-F20301A7390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538828" y="5175191"/>
            <a:ext cx="3078268" cy="63326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Вимоги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2" name="Line 100">
            <a:extLst>
              <a:ext uri="{FF2B5EF4-FFF2-40B4-BE49-F238E27FC236}">
                <a16:creationId xmlns:a16="http://schemas.microsoft.com/office/drawing/2014/main" xmlns="" id="{ED76803F-3BBF-EF47-87F6-25F29A3B83E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844127" y="4638261"/>
            <a:ext cx="0" cy="519844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8C28C7EE-88EC-F545-AC10-A639C88E8DE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470262" y="4779010"/>
            <a:ext cx="1440180" cy="17111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Правильність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специфічність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чутливість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AutoShape 102">
            <a:extLst>
              <a:ext uri="{FF2B5EF4-FFF2-40B4-BE49-F238E27FC236}">
                <a16:creationId xmlns:a16="http://schemas.microsoft.com/office/drawing/2014/main" xmlns="" id="{81BF80AD-3668-C14D-AC9D-F49FDD38D7AA}"/>
              </a:ext>
            </a:extLst>
          </p:cNvPr>
          <p:cNvCxnSpPr>
            <a:cxnSpLocks noChangeAspect="1" noEditPoints="1" noChangeArrowheads="1" noChangeShapeType="1"/>
            <a:stCxn id="21" idx="0"/>
            <a:endCxn id="23" idx="1"/>
          </p:cNvCxnSpPr>
          <p:nvPr/>
        </p:nvCxnSpPr>
        <p:spPr bwMode="auto">
          <a:xfrm>
            <a:off x="9617096" y="5360655"/>
            <a:ext cx="853166" cy="27393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668544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934</Words>
  <Application>Microsoft Macintosh PowerPoint</Application>
  <PresentationFormat>Произвольный</PresentationFormat>
  <Paragraphs>212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Основи фармацевтичної хімії</vt:lpstr>
      <vt:lpstr>Методи та Завдання Курсу</vt:lpstr>
      <vt:lpstr>Фармацевтична Хімія</vt:lpstr>
      <vt:lpstr>Державна Фармакопея України (ДФУ)</vt:lpstr>
      <vt:lpstr>Лікарські Засоби</vt:lpstr>
      <vt:lpstr>Класифікація лікарських засобів</vt:lpstr>
      <vt:lpstr>Лікарські засоби</vt:lpstr>
      <vt:lpstr>Фармацевтичний аналіз</vt:lpstr>
      <vt:lpstr>Слайд 9</vt:lpstr>
      <vt:lpstr>Слайд 10</vt:lpstr>
      <vt:lpstr>Слайд 11</vt:lpstr>
      <vt:lpstr>Необхідність створення нових лікарських засобів</vt:lpstr>
      <vt:lpstr>Шляхи створення нових лікарських препаратів</vt:lpstr>
      <vt:lpstr>Лікарські засоби </vt:lpstr>
      <vt:lpstr>Лікарські засоби неорганічної природи</vt:lpstr>
      <vt:lpstr>Лікарські засоби органічної природи</vt:lpstr>
      <vt:lpstr>Лікарські засоби органічної природи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Органічного Синтезу</dc:title>
  <dc:creator>Daniel Rechitsky</dc:creator>
  <cp:lastModifiedBy>Александр</cp:lastModifiedBy>
  <cp:revision>21</cp:revision>
  <dcterms:created xsi:type="dcterms:W3CDTF">2020-07-18T19:18:29Z</dcterms:created>
  <dcterms:modified xsi:type="dcterms:W3CDTF">2020-07-21T06:03:50Z</dcterms:modified>
</cp:coreProperties>
</file>